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6" r:id="rId4"/>
    <p:sldId id="258" r:id="rId5"/>
    <p:sldId id="259" r:id="rId6"/>
    <p:sldId id="260" r:id="rId7"/>
    <p:sldId id="261" r:id="rId8"/>
    <p:sldId id="262" r:id="rId9"/>
    <p:sldId id="268" r:id="rId10"/>
    <p:sldId id="263" r:id="rId11"/>
    <p:sldId id="267"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3" autoAdjust="0"/>
    <p:restoredTop sz="94660"/>
  </p:normalViewPr>
  <p:slideViewPr>
    <p:cSldViewPr snapToGrid="0">
      <p:cViewPr varScale="1">
        <p:scale>
          <a:sx n="69" d="100"/>
          <a:sy n="69" d="100"/>
        </p:scale>
        <p:origin x="60"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BF58C1-04AA-41E0-B035-C0BA3757F7A9}" type="datetimeFigureOut">
              <a:rPr lang="en-US" smtClean="0"/>
              <a:t>4/24/2021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46C667-A33E-4AC4-A993-B6203093450F}" type="slidenum">
              <a:rPr lang="en-US" smtClean="0"/>
              <a:t>‹#›</a:t>
            </a:fld>
            <a:endParaRPr lang="en-US"/>
          </a:p>
        </p:txBody>
      </p:sp>
    </p:spTree>
    <p:extLst>
      <p:ext uri="{BB962C8B-B14F-4D97-AF65-F5344CB8AC3E}">
        <p14:creationId xmlns:p14="http://schemas.microsoft.com/office/powerpoint/2010/main" val="2780095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Findings from the studies showed that peer pressure 75(19.5%) and desire for enjoyment 51(13.3%) are the major cause associated with the abuse of drugs by the respondents</a:t>
            </a:r>
          </a:p>
          <a:p>
            <a:r>
              <a:rPr lang="en-US" dirty="0"/>
              <a:t>Youth with the words DRUG FREE written on knuckles</a:t>
            </a:r>
          </a:p>
          <a:p>
            <a:r>
              <a:rPr lang="en-US" dirty="0"/>
              <a:t>Substance abuse and problematic patterns of substance use among youth can lead to problems at school, cause or aggravate physical and mental health-related issues, promote poor peer relationships, cause motor-vehicle accidents, and place stress on the family. </a:t>
            </a:r>
          </a:p>
        </p:txBody>
      </p:sp>
      <p:sp>
        <p:nvSpPr>
          <p:cNvPr id="4" name="Slide Number Placeholder 3"/>
          <p:cNvSpPr>
            <a:spLocks noGrp="1"/>
          </p:cNvSpPr>
          <p:nvPr>
            <p:ph type="sldNum" sz="quarter" idx="5"/>
          </p:nvPr>
        </p:nvSpPr>
        <p:spPr/>
        <p:txBody>
          <a:bodyPr/>
          <a:lstStyle/>
          <a:p>
            <a:fld id="{C346C667-A33E-4AC4-A993-B6203093450F}" type="slidenum">
              <a:rPr lang="en-US" smtClean="0"/>
              <a:t>2</a:t>
            </a:fld>
            <a:endParaRPr lang="en-US"/>
          </a:p>
        </p:txBody>
      </p:sp>
    </p:spTree>
    <p:extLst>
      <p:ext uri="{BB962C8B-B14F-4D97-AF65-F5344CB8AC3E}">
        <p14:creationId xmlns:p14="http://schemas.microsoft.com/office/powerpoint/2010/main" val="3939750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Peer pressure has been regarded as the most significant factor contributing to drug and substance abuse. </a:t>
            </a:r>
          </a:p>
          <a:p>
            <a:r>
              <a:rPr lang="en-US" dirty="0"/>
              <a:t>Substance abuse is the harmful pattern of using substances—such as tobacco, alcohol, illicit drugs, and prescription drugs—leading to impairment or distress with one or more of the following behaviors</a:t>
            </a:r>
          </a:p>
          <a:p>
            <a:endParaRPr lang="en-US" dirty="0"/>
          </a:p>
        </p:txBody>
      </p:sp>
      <p:sp>
        <p:nvSpPr>
          <p:cNvPr id="4" name="Slide Number Placeholder 3"/>
          <p:cNvSpPr>
            <a:spLocks noGrp="1"/>
          </p:cNvSpPr>
          <p:nvPr>
            <p:ph type="sldNum" sz="quarter" idx="5"/>
          </p:nvPr>
        </p:nvSpPr>
        <p:spPr/>
        <p:txBody>
          <a:bodyPr/>
          <a:lstStyle/>
          <a:p>
            <a:fld id="{C346C667-A33E-4AC4-A993-B6203093450F}" type="slidenum">
              <a:rPr lang="en-US" smtClean="0"/>
              <a:t>4</a:t>
            </a:fld>
            <a:endParaRPr lang="en-US"/>
          </a:p>
        </p:txBody>
      </p:sp>
    </p:spTree>
    <p:extLst>
      <p:ext uri="{BB962C8B-B14F-4D97-AF65-F5344CB8AC3E}">
        <p14:creationId xmlns:p14="http://schemas.microsoft.com/office/powerpoint/2010/main" val="3534229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Deficiencies in parenting, such as maternal rejection and restrictive discipline, are all associated with the increased susceptibility to engage in drug and substance abuse. </a:t>
            </a:r>
          </a:p>
          <a:p>
            <a:r>
              <a:rPr lang="en-US" dirty="0"/>
              <a:t>Youth designated especially vulnerable often have difficult family backgrounds and mental health issues. </a:t>
            </a:r>
          </a:p>
          <a:p>
            <a:endParaRPr lang="en-US" dirty="0"/>
          </a:p>
        </p:txBody>
      </p:sp>
      <p:sp>
        <p:nvSpPr>
          <p:cNvPr id="4" name="Slide Number Placeholder 3"/>
          <p:cNvSpPr>
            <a:spLocks noGrp="1"/>
          </p:cNvSpPr>
          <p:nvPr>
            <p:ph type="sldNum" sz="quarter" idx="5"/>
          </p:nvPr>
        </p:nvSpPr>
        <p:spPr/>
        <p:txBody>
          <a:bodyPr/>
          <a:lstStyle/>
          <a:p>
            <a:fld id="{C346C667-A33E-4AC4-A993-B6203093450F}" type="slidenum">
              <a:rPr lang="en-US" smtClean="0"/>
              <a:t>5</a:t>
            </a:fld>
            <a:endParaRPr lang="en-US"/>
          </a:p>
        </p:txBody>
      </p:sp>
    </p:spTree>
    <p:extLst>
      <p:ext uri="{BB962C8B-B14F-4D97-AF65-F5344CB8AC3E}">
        <p14:creationId xmlns:p14="http://schemas.microsoft.com/office/powerpoint/2010/main" val="895332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Information drawn from the National Survey on Drug Use and Health indicates that close to 19.7 million American adults have used drugs. </a:t>
            </a:r>
          </a:p>
          <a:p>
            <a:r>
              <a:rPr lang="en-US" dirty="0"/>
              <a:t>By late adolescence, 78.2% of US adolescents had consumed alcohol, 47.1% had reached regular drinking levels defined by at least 12 drinks within a given year, and 15.1% met criteria for lifetime abuse. </a:t>
            </a:r>
          </a:p>
          <a:p>
            <a:r>
              <a:rPr lang="en-US" dirty="0"/>
              <a:t>Close to 61% of American youths have reported the opportunity to use illicit drugs. </a:t>
            </a:r>
          </a:p>
          <a:p>
            <a:r>
              <a:rPr lang="en-US" dirty="0"/>
              <a:t>In the United States, there exists an exposure rate of about 32.2% of the adolescents between the ages of 13-14 years and an 81.4% exposure rate among the adolescents aged between 17 and 18. </a:t>
            </a:r>
          </a:p>
          <a:p>
            <a:endParaRPr lang="en-US" dirty="0"/>
          </a:p>
        </p:txBody>
      </p:sp>
      <p:sp>
        <p:nvSpPr>
          <p:cNvPr id="4" name="Slide Number Placeholder 3"/>
          <p:cNvSpPr>
            <a:spLocks noGrp="1"/>
          </p:cNvSpPr>
          <p:nvPr>
            <p:ph type="sldNum" sz="quarter" idx="5"/>
          </p:nvPr>
        </p:nvSpPr>
        <p:spPr/>
        <p:txBody>
          <a:bodyPr/>
          <a:lstStyle/>
          <a:p>
            <a:fld id="{C346C667-A33E-4AC4-A993-B6203093450F}" type="slidenum">
              <a:rPr lang="en-US" smtClean="0"/>
              <a:t>6</a:t>
            </a:fld>
            <a:endParaRPr lang="en-US"/>
          </a:p>
        </p:txBody>
      </p:sp>
    </p:spTree>
    <p:extLst>
      <p:ext uri="{BB962C8B-B14F-4D97-AF65-F5344CB8AC3E}">
        <p14:creationId xmlns:p14="http://schemas.microsoft.com/office/powerpoint/2010/main" val="2737791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healthcare expert, there should be intensive measures and strategies to help prevent smoking and the use of alcohol. </a:t>
            </a:r>
          </a:p>
          <a:p>
            <a:r>
              <a:rPr lang="en-US" dirty="0"/>
              <a:t>Healthcare professionals do not only have the role of addressing the impacts of drug abuse but also help in lowering the prevalence rate of drug and substance abuse among the youth. </a:t>
            </a:r>
          </a:p>
          <a:p>
            <a:r>
              <a:rPr lang="en-US" dirty="0"/>
              <a:t>Health professionals are considered key players in the fight against drug and substance abuse. </a:t>
            </a:r>
          </a:p>
          <a:p>
            <a:endParaRPr lang="en-US" dirty="0"/>
          </a:p>
        </p:txBody>
      </p:sp>
      <p:sp>
        <p:nvSpPr>
          <p:cNvPr id="4" name="Slide Number Placeholder 3"/>
          <p:cNvSpPr>
            <a:spLocks noGrp="1"/>
          </p:cNvSpPr>
          <p:nvPr>
            <p:ph type="sldNum" sz="quarter" idx="5"/>
          </p:nvPr>
        </p:nvSpPr>
        <p:spPr/>
        <p:txBody>
          <a:bodyPr/>
          <a:lstStyle/>
          <a:p>
            <a:fld id="{C346C667-A33E-4AC4-A993-B6203093450F}" type="slidenum">
              <a:rPr lang="en-US" smtClean="0"/>
              <a:t>8</a:t>
            </a:fld>
            <a:endParaRPr lang="en-US"/>
          </a:p>
        </p:txBody>
      </p:sp>
    </p:spTree>
    <p:extLst>
      <p:ext uri="{BB962C8B-B14F-4D97-AF65-F5344CB8AC3E}">
        <p14:creationId xmlns:p14="http://schemas.microsoft.com/office/powerpoint/2010/main" val="1586906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easier to identify incidences of drug and substance abuse among the youth. Many signs might indicate that an individual is having problems with drug and substance abuse. </a:t>
            </a:r>
          </a:p>
          <a:p>
            <a:r>
              <a:rPr lang="en-US" dirty="0"/>
              <a:t>To effectively address drug and substance abuse, guidance and counselling have been regarded as efficient strategy to get youths out of drugs. </a:t>
            </a:r>
          </a:p>
          <a:p>
            <a:endParaRPr lang="en-US" dirty="0"/>
          </a:p>
        </p:txBody>
      </p:sp>
      <p:sp>
        <p:nvSpPr>
          <p:cNvPr id="4" name="Slide Number Placeholder 3"/>
          <p:cNvSpPr>
            <a:spLocks noGrp="1"/>
          </p:cNvSpPr>
          <p:nvPr>
            <p:ph type="sldNum" sz="quarter" idx="5"/>
          </p:nvPr>
        </p:nvSpPr>
        <p:spPr/>
        <p:txBody>
          <a:bodyPr/>
          <a:lstStyle/>
          <a:p>
            <a:fld id="{C346C667-A33E-4AC4-A993-B6203093450F}" type="slidenum">
              <a:rPr lang="en-US" smtClean="0"/>
              <a:t>10</a:t>
            </a:fld>
            <a:endParaRPr lang="en-US"/>
          </a:p>
        </p:txBody>
      </p:sp>
    </p:spTree>
    <p:extLst>
      <p:ext uri="{BB962C8B-B14F-4D97-AF65-F5344CB8AC3E}">
        <p14:creationId xmlns:p14="http://schemas.microsoft.com/office/powerpoint/2010/main" val="984130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Parents also need to buckle up on their parenting role to particularly ensure that their children are not exposed to the contributing factors that enhance their susceptibility.</a:t>
            </a:r>
          </a:p>
        </p:txBody>
      </p:sp>
      <p:sp>
        <p:nvSpPr>
          <p:cNvPr id="4" name="Slide Number Placeholder 3"/>
          <p:cNvSpPr>
            <a:spLocks noGrp="1"/>
          </p:cNvSpPr>
          <p:nvPr>
            <p:ph type="sldNum" sz="quarter" idx="5"/>
          </p:nvPr>
        </p:nvSpPr>
        <p:spPr/>
        <p:txBody>
          <a:bodyPr/>
          <a:lstStyle/>
          <a:p>
            <a:fld id="{C346C667-A33E-4AC4-A993-B6203093450F}" type="slidenum">
              <a:rPr lang="en-US" smtClean="0"/>
              <a:t>11</a:t>
            </a:fld>
            <a:endParaRPr lang="en-US"/>
          </a:p>
        </p:txBody>
      </p:sp>
    </p:spTree>
    <p:extLst>
      <p:ext uri="{BB962C8B-B14F-4D97-AF65-F5344CB8AC3E}">
        <p14:creationId xmlns:p14="http://schemas.microsoft.com/office/powerpoint/2010/main" val="702139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Peer group influence and desire for enjoyment are important factors that lead to drug abuse. Cigarette smoking, Codeine and Marijuana (</a:t>
            </a:r>
            <a:r>
              <a:rPr lang="en-US" dirty="0" err="1"/>
              <a:t>indiumhemp</a:t>
            </a:r>
            <a:r>
              <a:rPr lang="en-US" dirty="0"/>
              <a:t>) were the most commonly abused drugs</a:t>
            </a:r>
          </a:p>
        </p:txBody>
      </p:sp>
      <p:sp>
        <p:nvSpPr>
          <p:cNvPr id="4" name="Slide Number Placeholder 3"/>
          <p:cNvSpPr>
            <a:spLocks noGrp="1"/>
          </p:cNvSpPr>
          <p:nvPr>
            <p:ph type="sldNum" sz="quarter" idx="5"/>
          </p:nvPr>
        </p:nvSpPr>
        <p:spPr/>
        <p:txBody>
          <a:bodyPr/>
          <a:lstStyle/>
          <a:p>
            <a:fld id="{C346C667-A33E-4AC4-A993-B6203093450F}" type="slidenum">
              <a:rPr lang="en-US" smtClean="0"/>
              <a:t>12</a:t>
            </a:fld>
            <a:endParaRPr lang="en-US"/>
          </a:p>
        </p:txBody>
      </p:sp>
    </p:spTree>
    <p:extLst>
      <p:ext uri="{BB962C8B-B14F-4D97-AF65-F5344CB8AC3E}">
        <p14:creationId xmlns:p14="http://schemas.microsoft.com/office/powerpoint/2010/main" val="36567206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D9B5F492-457F-4151-B7A9-2535C37B91AC}" type="datetimeFigureOut">
              <a:rPr lang="en-US" smtClean="0"/>
              <a:t>4/24/2021</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1124377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B5F492-457F-4151-B7A9-2535C37B91AC}"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3045935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B5F492-457F-4151-B7A9-2535C37B91AC}"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2783229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B5F492-457F-4151-B7A9-2535C37B91AC}"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31F89-E8D7-4594-8BCF-01FA31C61E03}"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7751478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B5F492-457F-4151-B7A9-2535C37B91AC}"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133541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9B5F492-457F-4151-B7A9-2535C37B91AC}" type="datetimeFigureOut">
              <a:rPr lang="en-US" smtClean="0"/>
              <a:t>4/24/2021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1646833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9B5F492-457F-4151-B7A9-2535C37B91AC}" type="datetimeFigureOut">
              <a:rPr lang="en-US" smtClean="0"/>
              <a:t>4/24/2021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1258903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B5F492-457F-4151-B7A9-2535C37B91AC}" type="datetimeFigureOut">
              <a:rPr lang="en-US" smtClean="0"/>
              <a:t>4/24/2021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16835105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B5F492-457F-4151-B7A9-2535C37B91AC}" type="datetimeFigureOut">
              <a:rPr lang="en-US" smtClean="0"/>
              <a:t>4/24/2021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783458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B5F492-457F-4151-B7A9-2535C37B91AC}" type="datetimeFigureOut">
              <a:rPr lang="en-US" smtClean="0"/>
              <a:t>4/24/2021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4235201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B5F492-457F-4151-B7A9-2535C37B91AC}" type="datetimeFigureOut">
              <a:rPr lang="en-US" smtClean="0"/>
              <a:t>4/24/2021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3581393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B5F492-457F-4151-B7A9-2535C37B91AC}"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1004982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B5F492-457F-4151-B7A9-2535C37B91AC}" type="datetimeFigureOut">
              <a:rPr lang="en-US" smtClean="0"/>
              <a:t>4/24/2021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3368153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B5F492-457F-4151-B7A9-2535C37B91AC}" type="datetimeFigureOut">
              <a:rPr lang="en-US" smtClean="0"/>
              <a:t>4/24/2021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2485099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B5F492-457F-4151-B7A9-2535C37B91AC}" type="datetimeFigureOut">
              <a:rPr lang="en-US" smtClean="0"/>
              <a:t>4/24/2021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1467208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B5F492-457F-4151-B7A9-2535C37B91AC}"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1683914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B5F492-457F-4151-B7A9-2535C37B91AC}"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31F89-E8D7-4594-8BCF-01FA31C61E03}" type="slidenum">
              <a:rPr lang="en-US" smtClean="0"/>
              <a:t>‹#›</a:t>
            </a:fld>
            <a:endParaRPr lang="en-US"/>
          </a:p>
        </p:txBody>
      </p:sp>
    </p:spTree>
    <p:extLst>
      <p:ext uri="{BB962C8B-B14F-4D97-AF65-F5344CB8AC3E}">
        <p14:creationId xmlns:p14="http://schemas.microsoft.com/office/powerpoint/2010/main" val="3054283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9B5F492-457F-4151-B7A9-2535C37B91AC}" type="datetimeFigureOut">
              <a:rPr lang="en-US" smtClean="0"/>
              <a:t>4/24/2021</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FF31F89-E8D7-4594-8BCF-01FA31C61E03}" type="slidenum">
              <a:rPr lang="en-US" smtClean="0"/>
              <a:t>‹#›</a:t>
            </a:fld>
            <a:endParaRPr lang="en-US"/>
          </a:p>
        </p:txBody>
      </p:sp>
    </p:spTree>
    <p:extLst>
      <p:ext uri="{BB962C8B-B14F-4D97-AF65-F5344CB8AC3E}">
        <p14:creationId xmlns:p14="http://schemas.microsoft.com/office/powerpoint/2010/main" val="411260336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78A1D-5D62-425D-A301-36108D00EDFF}"/>
              </a:ext>
            </a:extLst>
          </p:cNvPr>
          <p:cNvSpPr>
            <a:spLocks noGrp="1"/>
          </p:cNvSpPr>
          <p:nvPr>
            <p:ph type="ctrTitle"/>
          </p:nvPr>
        </p:nvSpPr>
        <p:spPr>
          <a:xfrm>
            <a:off x="1876424" y="-1"/>
            <a:ext cx="8791575" cy="5943601"/>
          </a:xfrm>
        </p:spPr>
        <p:txBody>
          <a:bodyPr>
            <a:normAutofit fontScale="90000"/>
          </a:bodyPr>
          <a:lstStyle/>
          <a:p>
            <a:pPr algn="ctr">
              <a:lnSpc>
                <a:spcPct val="150000"/>
              </a:lnSpc>
            </a:pPr>
            <a:r>
              <a:rPr lang="en-US" sz="3200" b="1" cap="none" dirty="0">
                <a:latin typeface="Felix Titling" panose="04060505060202020A04" pitchFamily="82" charset="0"/>
              </a:rPr>
              <a:t>Drug and substance abuse</a:t>
            </a:r>
            <a:br>
              <a:rPr lang="en-US" sz="3200" b="1" cap="none" dirty="0">
                <a:latin typeface="Felix Titling" panose="04060505060202020A04" pitchFamily="82" charset="0"/>
              </a:rPr>
            </a:br>
            <a:br>
              <a:rPr lang="en-US" sz="3200" b="1" cap="none" dirty="0">
                <a:latin typeface="Felix Titling" panose="04060505060202020A04" pitchFamily="82" charset="0"/>
              </a:rPr>
            </a:br>
            <a:br>
              <a:rPr lang="en-US" sz="3200" cap="none" dirty="0">
                <a:latin typeface="Felix Titling" panose="04060505060202020A04" pitchFamily="82" charset="0"/>
              </a:rPr>
            </a:br>
            <a:r>
              <a:rPr lang="en-US" sz="3200" cap="none" dirty="0">
                <a:latin typeface="Felix Titling" panose="04060505060202020A04" pitchFamily="82" charset="0"/>
              </a:rPr>
              <a:t>author </a:t>
            </a:r>
            <a:br>
              <a:rPr lang="en-US" sz="3200" cap="none" dirty="0">
                <a:latin typeface="Felix Titling" panose="04060505060202020A04" pitchFamily="82" charset="0"/>
              </a:rPr>
            </a:br>
            <a:r>
              <a:rPr lang="en-US" sz="3200" cap="none" dirty="0">
                <a:latin typeface="Felix Titling" panose="04060505060202020A04" pitchFamily="82" charset="0"/>
              </a:rPr>
              <a:t>institutional affiliation </a:t>
            </a:r>
            <a:br>
              <a:rPr lang="en-US" sz="3200" cap="none" dirty="0">
                <a:latin typeface="Felix Titling" panose="04060505060202020A04" pitchFamily="82" charset="0"/>
              </a:rPr>
            </a:br>
            <a:r>
              <a:rPr lang="en-US" sz="3200" cap="none" dirty="0">
                <a:latin typeface="Felix Titling" panose="04060505060202020A04" pitchFamily="82" charset="0"/>
              </a:rPr>
              <a:t>instructor </a:t>
            </a:r>
            <a:br>
              <a:rPr lang="en-US" sz="3200" cap="none" dirty="0">
                <a:latin typeface="Felix Titling" panose="04060505060202020A04" pitchFamily="82" charset="0"/>
              </a:rPr>
            </a:br>
            <a:r>
              <a:rPr lang="en-US" sz="3200" cap="none" dirty="0">
                <a:latin typeface="Felix Titling" panose="04060505060202020A04" pitchFamily="82" charset="0"/>
              </a:rPr>
              <a:t>course code</a:t>
            </a:r>
            <a:br>
              <a:rPr lang="en-US" sz="3200" cap="none" dirty="0">
                <a:latin typeface="Felix Titling" panose="04060505060202020A04" pitchFamily="82" charset="0"/>
              </a:rPr>
            </a:br>
            <a:r>
              <a:rPr lang="en-US" sz="3200" cap="none" dirty="0">
                <a:latin typeface="Felix Titling" panose="04060505060202020A04" pitchFamily="82" charset="0"/>
              </a:rPr>
              <a:t>date of submission </a:t>
            </a:r>
            <a:br>
              <a:rPr lang="en-US" sz="3200" dirty="0"/>
            </a:br>
            <a:endParaRPr lang="en-US" sz="3200" dirty="0"/>
          </a:p>
        </p:txBody>
      </p:sp>
    </p:spTree>
    <p:extLst>
      <p:ext uri="{BB962C8B-B14F-4D97-AF65-F5344CB8AC3E}">
        <p14:creationId xmlns:p14="http://schemas.microsoft.com/office/powerpoint/2010/main" val="2395565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3EA6E-2587-4DA8-BB5A-E77A03F0E91E}"/>
              </a:ext>
            </a:extLst>
          </p:cNvPr>
          <p:cNvSpPr>
            <a:spLocks noGrp="1"/>
          </p:cNvSpPr>
          <p:nvPr>
            <p:ph type="title"/>
          </p:nvPr>
        </p:nvSpPr>
        <p:spPr/>
        <p:txBody>
          <a:bodyPr/>
          <a:lstStyle/>
          <a:p>
            <a:pPr algn="ctr"/>
            <a:r>
              <a:rPr lang="en-US" b="1" cap="none" dirty="0"/>
              <a:t>Identifying and addressing the issue of drug and substance abuse </a:t>
            </a:r>
          </a:p>
        </p:txBody>
      </p:sp>
      <p:sp>
        <p:nvSpPr>
          <p:cNvPr id="3" name="Content Placeholder 2">
            <a:extLst>
              <a:ext uri="{FF2B5EF4-FFF2-40B4-BE49-F238E27FC236}">
                <a16:creationId xmlns:a16="http://schemas.microsoft.com/office/drawing/2014/main" id="{0AD5B5DF-4CC4-4315-B8F0-655F1E4CB29C}"/>
              </a:ext>
            </a:extLst>
          </p:cNvPr>
          <p:cNvSpPr>
            <a:spLocks noGrp="1"/>
          </p:cNvSpPr>
          <p:nvPr>
            <p:ph idx="1"/>
          </p:nvPr>
        </p:nvSpPr>
        <p:spPr>
          <a:xfrm>
            <a:off x="1141412" y="1884218"/>
            <a:ext cx="9905999" cy="4355263"/>
          </a:xfrm>
        </p:spPr>
        <p:txBody>
          <a:bodyPr>
            <a:normAutofit fontScale="92500" lnSpcReduction="20000"/>
          </a:bodyPr>
          <a:lstStyle/>
          <a:p>
            <a:pPr algn="just"/>
            <a:r>
              <a:rPr lang="en-US" dirty="0"/>
              <a:t>It is easier to identify incidences of drug and substance abuse among the youth. Many signs might indicate that an individual is having problems with drug and substance abuse. </a:t>
            </a:r>
          </a:p>
          <a:p>
            <a:pPr algn="just"/>
            <a:r>
              <a:rPr lang="en-US" dirty="0"/>
              <a:t>Particularly for the school-going individuals, they may start skipping classes, isolate themselves and above all, lose interest in the things that they were interested in before. </a:t>
            </a:r>
          </a:p>
          <a:p>
            <a:pPr algn="just"/>
            <a:r>
              <a:rPr lang="en-US" dirty="0"/>
              <a:t>To effectively address drug and substance abuse, guidance and counselling have been regarded as efficient strategy to get youths out of drugs. </a:t>
            </a:r>
          </a:p>
          <a:p>
            <a:pPr algn="just"/>
            <a:r>
              <a:rPr lang="en-US" dirty="0"/>
              <a:t>Sensitization programs have also been effective to address the issue. Starting public education programs can help in sensitizing the youth against drug and substance abuse. </a:t>
            </a:r>
          </a:p>
          <a:p>
            <a:pPr algn="just"/>
            <a:endParaRPr lang="en-US" dirty="0"/>
          </a:p>
        </p:txBody>
      </p:sp>
    </p:spTree>
    <p:extLst>
      <p:ext uri="{BB962C8B-B14F-4D97-AF65-F5344CB8AC3E}">
        <p14:creationId xmlns:p14="http://schemas.microsoft.com/office/powerpoint/2010/main" val="545056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1A496-6A6F-4DE4-971C-2D00CB0FF654}"/>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F499D714-ABA1-4AC6-BF35-45C18D2278CA}"/>
              </a:ext>
            </a:extLst>
          </p:cNvPr>
          <p:cNvSpPr>
            <a:spLocks noGrp="1"/>
          </p:cNvSpPr>
          <p:nvPr>
            <p:ph idx="1"/>
          </p:nvPr>
        </p:nvSpPr>
        <p:spPr/>
        <p:txBody>
          <a:bodyPr>
            <a:normAutofit fontScale="92500" lnSpcReduction="10000"/>
          </a:bodyPr>
          <a:lstStyle/>
          <a:p>
            <a:pPr algn="just"/>
            <a:r>
              <a:rPr lang="en-US" dirty="0"/>
              <a:t>Similarly, parents also need to buckle up on their parenting role to particularly ensure that their children are not exposed to the contributing factors that enhance their susceptibility.</a:t>
            </a:r>
          </a:p>
          <a:p>
            <a:pPr algn="just"/>
            <a:r>
              <a:rPr lang="en-US" dirty="0"/>
              <a:t>Besides the parents taking charge of children during teenage, it is important that the government also initiate drastic controls through the enactment of laws to control the production and supply of these drugs. </a:t>
            </a:r>
          </a:p>
          <a:p>
            <a:pPr algn="just"/>
            <a:r>
              <a:rPr lang="en-US" dirty="0"/>
              <a:t>Ideally, these would significantly limit the drug of the drugs, particularly among the youth. </a:t>
            </a:r>
          </a:p>
          <a:p>
            <a:pPr algn="just"/>
            <a:endParaRPr lang="en-US" dirty="0"/>
          </a:p>
        </p:txBody>
      </p:sp>
    </p:spTree>
    <p:extLst>
      <p:ext uri="{BB962C8B-B14F-4D97-AF65-F5344CB8AC3E}">
        <p14:creationId xmlns:p14="http://schemas.microsoft.com/office/powerpoint/2010/main" val="3769013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C2101-AC52-441E-B2FB-3B7A04F7BCAF}"/>
              </a:ext>
            </a:extLst>
          </p:cNvPr>
          <p:cNvSpPr>
            <a:spLocks noGrp="1"/>
          </p:cNvSpPr>
          <p:nvPr>
            <p:ph type="title"/>
          </p:nvPr>
        </p:nvSpPr>
        <p:spPr/>
        <p:txBody>
          <a:bodyPr/>
          <a:lstStyle/>
          <a:p>
            <a:pPr algn="ctr"/>
            <a:r>
              <a:rPr lang="en-US" b="1" cap="none" dirty="0"/>
              <a:t>Conclusion</a:t>
            </a:r>
            <a:endParaRPr lang="en-US" b="1" dirty="0"/>
          </a:p>
        </p:txBody>
      </p:sp>
      <p:sp>
        <p:nvSpPr>
          <p:cNvPr id="3" name="Content Placeholder 2">
            <a:extLst>
              <a:ext uri="{FF2B5EF4-FFF2-40B4-BE49-F238E27FC236}">
                <a16:creationId xmlns:a16="http://schemas.microsoft.com/office/drawing/2014/main" id="{D3523911-802D-4E1B-9C25-7B5E07997C6B}"/>
              </a:ext>
            </a:extLst>
          </p:cNvPr>
          <p:cNvSpPr>
            <a:spLocks noGrp="1"/>
          </p:cNvSpPr>
          <p:nvPr>
            <p:ph idx="1"/>
          </p:nvPr>
        </p:nvSpPr>
        <p:spPr>
          <a:xfrm>
            <a:off x="1141412" y="1925782"/>
            <a:ext cx="9905999" cy="3865419"/>
          </a:xfrm>
        </p:spPr>
        <p:txBody>
          <a:bodyPr>
            <a:normAutofit fontScale="92500"/>
          </a:bodyPr>
          <a:lstStyle/>
          <a:p>
            <a:pPr marL="0" indent="0" algn="just">
              <a:buNone/>
            </a:pPr>
            <a:endParaRPr lang="en-US" dirty="0"/>
          </a:p>
          <a:p>
            <a:pPr algn="just"/>
            <a:r>
              <a:rPr lang="en-US" dirty="0"/>
              <a:t>Based on this presentation, it can be noted that the leading cause of drug and substance abuse among the youth is peer pressure and the desire to achieve enjoyment. </a:t>
            </a:r>
          </a:p>
          <a:p>
            <a:pPr algn="just"/>
            <a:r>
              <a:rPr lang="en-US" dirty="0"/>
              <a:t>Alcohol and tobacco have been highlighted as the most common drugs abused. </a:t>
            </a:r>
          </a:p>
          <a:p>
            <a:pPr algn="just"/>
            <a:r>
              <a:rPr lang="en-US" dirty="0"/>
              <a:t>Parents must take control of their children with better parenting techniques to limit their engagement in illegal drugs and substances to address drug and substance abuse. </a:t>
            </a:r>
          </a:p>
          <a:p>
            <a:pPr algn="just"/>
            <a:endParaRPr lang="en-US" dirty="0"/>
          </a:p>
        </p:txBody>
      </p:sp>
    </p:spTree>
    <p:extLst>
      <p:ext uri="{BB962C8B-B14F-4D97-AF65-F5344CB8AC3E}">
        <p14:creationId xmlns:p14="http://schemas.microsoft.com/office/powerpoint/2010/main" val="313152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E573B-7BE7-4CA9-B49B-40B69CB056E6}"/>
              </a:ext>
            </a:extLst>
          </p:cNvPr>
          <p:cNvSpPr>
            <a:spLocks noGrp="1"/>
          </p:cNvSpPr>
          <p:nvPr>
            <p:ph type="title"/>
          </p:nvPr>
        </p:nvSpPr>
        <p:spPr>
          <a:xfrm>
            <a:off x="1141413" y="618518"/>
            <a:ext cx="9905998" cy="919337"/>
          </a:xfrm>
        </p:spPr>
        <p:txBody>
          <a:bodyPr/>
          <a:lstStyle/>
          <a:p>
            <a:pPr algn="ctr"/>
            <a:r>
              <a:rPr lang="en-US" b="1" cap="none" dirty="0"/>
              <a:t>References</a:t>
            </a:r>
            <a:r>
              <a:rPr lang="en-US" dirty="0"/>
              <a:t> </a:t>
            </a:r>
          </a:p>
        </p:txBody>
      </p:sp>
      <p:sp>
        <p:nvSpPr>
          <p:cNvPr id="3" name="Content Placeholder 2">
            <a:extLst>
              <a:ext uri="{FF2B5EF4-FFF2-40B4-BE49-F238E27FC236}">
                <a16:creationId xmlns:a16="http://schemas.microsoft.com/office/drawing/2014/main" id="{49ED8B61-9357-4293-8BD2-3178D1BD6555}"/>
              </a:ext>
            </a:extLst>
          </p:cNvPr>
          <p:cNvSpPr>
            <a:spLocks noGrp="1"/>
          </p:cNvSpPr>
          <p:nvPr>
            <p:ph idx="1"/>
          </p:nvPr>
        </p:nvSpPr>
        <p:spPr>
          <a:xfrm>
            <a:off x="1141412" y="1704110"/>
            <a:ext cx="9905999" cy="4738254"/>
          </a:xfrm>
        </p:spPr>
        <p:txBody>
          <a:bodyPr>
            <a:normAutofit fontScale="85000" lnSpcReduction="20000"/>
          </a:bodyPr>
          <a:lstStyle/>
          <a:p>
            <a:pPr algn="just"/>
            <a:r>
              <a:rPr lang="en-US" dirty="0"/>
              <a:t>Chege, R. W., Mungai, P. G., &amp; </a:t>
            </a:r>
            <a:r>
              <a:rPr lang="en-US" dirty="0" err="1"/>
              <a:t>Oresi</a:t>
            </a:r>
            <a:r>
              <a:rPr lang="en-US" dirty="0"/>
              <a:t>, S. N. (2017). An Investigation Of The Factors Contributing To Drug And Substance Abuse Among The Youth In Kenya: A Survey Of Select Rehabilitation Centres In Mombasa County. International Journal of Public Health, 1(5), 53-70.</a:t>
            </a:r>
          </a:p>
          <a:p>
            <a:pPr algn="just"/>
            <a:r>
              <a:rPr lang="en-US" dirty="0"/>
              <a:t>Medical Specialists Program, Substance Abuse Prevention and Treatment for Healthcare Providers and Others Involved in Fighting Drugs, April 2000, pages F1-6-8.</a:t>
            </a:r>
          </a:p>
          <a:p>
            <a:pPr algn="just"/>
            <a:r>
              <a:rPr lang="en-US" dirty="0"/>
              <a:t>Olds, R. S., &amp; Thombs, D. L. (2001). The relationship of adolescent perceptions of peer norms and parent involvement to cigarette and alcohol use. Journal of School Health, 71(6), 223-228.</a:t>
            </a:r>
          </a:p>
          <a:p>
            <a:pPr algn="just"/>
            <a:r>
              <a:rPr lang="en-US" dirty="0" err="1"/>
              <a:t>Rakić</a:t>
            </a:r>
            <a:r>
              <a:rPr lang="en-US" dirty="0"/>
              <a:t>, D. B., </a:t>
            </a:r>
            <a:r>
              <a:rPr lang="en-US" dirty="0" err="1"/>
              <a:t>Rakić</a:t>
            </a:r>
            <a:r>
              <a:rPr lang="en-US" dirty="0"/>
              <a:t>, B., </a:t>
            </a:r>
            <a:r>
              <a:rPr lang="en-US" dirty="0" err="1"/>
              <a:t>Milošević</a:t>
            </a:r>
            <a:r>
              <a:rPr lang="en-US" dirty="0"/>
              <a:t>, Z., &amp; </a:t>
            </a:r>
            <a:r>
              <a:rPr lang="en-US" dirty="0" err="1"/>
              <a:t>Nedeljković</a:t>
            </a:r>
            <a:r>
              <a:rPr lang="en-US" dirty="0"/>
              <a:t>, I. (2014). The prevalence of substance use among adolescents and its correlation with social and demographic factors. </a:t>
            </a:r>
            <a:r>
              <a:rPr lang="en-US" dirty="0" err="1"/>
              <a:t>Vojnosanitetski</a:t>
            </a:r>
            <a:r>
              <a:rPr lang="en-US" dirty="0"/>
              <a:t> </a:t>
            </a:r>
            <a:r>
              <a:rPr lang="en-US" dirty="0" err="1"/>
              <a:t>pregled</a:t>
            </a:r>
            <a:r>
              <a:rPr lang="en-US" dirty="0"/>
              <a:t>, 71(5), 467-473.</a:t>
            </a:r>
          </a:p>
          <a:p>
            <a:pPr algn="just"/>
            <a:r>
              <a:rPr lang="en-US" dirty="0"/>
              <a:t>Dealing with Drug Problems. NIH News in Health. (2021). Retrieved 24 April 2021, from https://newsinhealth.nih.gov/2017/06/dealing-drug-problems.</a:t>
            </a:r>
          </a:p>
          <a:p>
            <a:endParaRPr lang="en-US" dirty="0"/>
          </a:p>
        </p:txBody>
      </p:sp>
    </p:spTree>
    <p:extLst>
      <p:ext uri="{BB962C8B-B14F-4D97-AF65-F5344CB8AC3E}">
        <p14:creationId xmlns:p14="http://schemas.microsoft.com/office/powerpoint/2010/main" val="3853076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6919F-332A-486F-8B6F-A394C890DD3C}"/>
              </a:ext>
            </a:extLst>
          </p:cNvPr>
          <p:cNvSpPr>
            <a:spLocks noGrp="1"/>
          </p:cNvSpPr>
          <p:nvPr>
            <p:ph type="title"/>
          </p:nvPr>
        </p:nvSpPr>
        <p:spPr/>
        <p:txBody>
          <a:bodyPr/>
          <a:lstStyle/>
          <a:p>
            <a:pPr algn="ctr"/>
            <a:r>
              <a:rPr lang="en-US" b="1" cap="none" dirty="0"/>
              <a:t>Overview of the health risk</a:t>
            </a:r>
          </a:p>
        </p:txBody>
      </p:sp>
      <p:sp>
        <p:nvSpPr>
          <p:cNvPr id="3" name="Content Placeholder 2">
            <a:extLst>
              <a:ext uri="{FF2B5EF4-FFF2-40B4-BE49-F238E27FC236}">
                <a16:creationId xmlns:a16="http://schemas.microsoft.com/office/drawing/2014/main" id="{C8AAB444-B3D8-4178-BCA4-3442723CF9A2}"/>
              </a:ext>
            </a:extLst>
          </p:cNvPr>
          <p:cNvSpPr>
            <a:spLocks noGrp="1"/>
          </p:cNvSpPr>
          <p:nvPr>
            <p:ph idx="1"/>
          </p:nvPr>
        </p:nvSpPr>
        <p:spPr>
          <a:xfrm>
            <a:off x="1141412" y="2249486"/>
            <a:ext cx="9905999" cy="4206731"/>
          </a:xfrm>
        </p:spPr>
        <p:txBody>
          <a:bodyPr>
            <a:normAutofit lnSpcReduction="10000"/>
          </a:bodyPr>
          <a:lstStyle/>
          <a:p>
            <a:pPr algn="just"/>
            <a:r>
              <a:rPr lang="en-US" dirty="0"/>
              <a:t>Drug and substance abuse have been considered an issue of social concern whose prevalence among the youth has been associated with peer pressure. </a:t>
            </a:r>
          </a:p>
          <a:p>
            <a:pPr algn="just"/>
            <a:r>
              <a:rPr lang="en-US" dirty="0"/>
              <a:t>A drug is defined as any substance that, when consumed, alters the normal functioning of the body. </a:t>
            </a:r>
          </a:p>
          <a:p>
            <a:pPr algn="just"/>
            <a:r>
              <a:rPr lang="en-US" dirty="0"/>
              <a:t>A majority of the drugs used by the youth today are either chewed, smoked, injected or even sniffed. </a:t>
            </a:r>
          </a:p>
          <a:p>
            <a:pPr algn="just"/>
            <a:r>
              <a:rPr lang="en-US" dirty="0"/>
              <a:t>It is important to note that drug and substance abuse is an issue today because a majority of the youth have continued to engage in the use of drugs for purposes other than preventive and curative. </a:t>
            </a:r>
          </a:p>
        </p:txBody>
      </p:sp>
    </p:spTree>
    <p:extLst>
      <p:ext uri="{BB962C8B-B14F-4D97-AF65-F5344CB8AC3E}">
        <p14:creationId xmlns:p14="http://schemas.microsoft.com/office/powerpoint/2010/main" val="1501149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4AAF3-5475-4A47-89B1-73D27F3EB829}"/>
              </a:ext>
            </a:extLst>
          </p:cNvPr>
          <p:cNvSpPr>
            <a:spLocks noGrp="1"/>
          </p:cNvSpPr>
          <p:nvPr>
            <p:ph type="title"/>
          </p:nvPr>
        </p:nvSpPr>
        <p:spPr/>
        <p:txBody>
          <a:bodyPr/>
          <a:lstStyle/>
          <a:p>
            <a:r>
              <a:rPr lang="en-US" cap="none" dirty="0"/>
              <a:t>Cont..</a:t>
            </a:r>
          </a:p>
        </p:txBody>
      </p:sp>
      <p:sp>
        <p:nvSpPr>
          <p:cNvPr id="3" name="Content Placeholder 2">
            <a:extLst>
              <a:ext uri="{FF2B5EF4-FFF2-40B4-BE49-F238E27FC236}">
                <a16:creationId xmlns:a16="http://schemas.microsoft.com/office/drawing/2014/main" id="{F44F86C0-E828-46ED-81B7-99F0C246B599}"/>
              </a:ext>
            </a:extLst>
          </p:cNvPr>
          <p:cNvSpPr>
            <a:spLocks noGrp="1"/>
          </p:cNvSpPr>
          <p:nvPr>
            <p:ph idx="1"/>
          </p:nvPr>
        </p:nvSpPr>
        <p:spPr/>
        <p:txBody>
          <a:bodyPr/>
          <a:lstStyle/>
          <a:p>
            <a:pPr algn="just"/>
            <a:r>
              <a:rPr lang="en-US" dirty="0"/>
              <a:t>Evidence drawn from various pieces of research indicates that the non-purposive use of drugs and other conventional substances has become so common. </a:t>
            </a:r>
          </a:p>
          <a:p>
            <a:pPr algn="just"/>
            <a:r>
              <a:rPr lang="en-US" dirty="0"/>
              <a:t>It is a serious social problem because most of these substances consumed by the youth do not have medicinal values but are, however, detrimental to an individual's health. </a:t>
            </a:r>
          </a:p>
          <a:p>
            <a:endParaRPr lang="en-US" dirty="0"/>
          </a:p>
        </p:txBody>
      </p:sp>
    </p:spTree>
    <p:extLst>
      <p:ext uri="{BB962C8B-B14F-4D97-AF65-F5344CB8AC3E}">
        <p14:creationId xmlns:p14="http://schemas.microsoft.com/office/powerpoint/2010/main" val="226931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9CA3C-AF2E-4052-BFCE-5DF5C35BD6D1}"/>
              </a:ext>
            </a:extLst>
          </p:cNvPr>
          <p:cNvSpPr>
            <a:spLocks noGrp="1"/>
          </p:cNvSpPr>
          <p:nvPr>
            <p:ph type="title"/>
          </p:nvPr>
        </p:nvSpPr>
        <p:spPr/>
        <p:txBody>
          <a:bodyPr/>
          <a:lstStyle/>
          <a:p>
            <a:pPr algn="ctr"/>
            <a:r>
              <a:rPr lang="en-US" b="1" cap="none" dirty="0"/>
              <a:t>Factors contributing to drug abuse </a:t>
            </a:r>
          </a:p>
        </p:txBody>
      </p:sp>
      <p:sp>
        <p:nvSpPr>
          <p:cNvPr id="3" name="Content Placeholder 2">
            <a:extLst>
              <a:ext uri="{FF2B5EF4-FFF2-40B4-BE49-F238E27FC236}">
                <a16:creationId xmlns:a16="http://schemas.microsoft.com/office/drawing/2014/main" id="{76948A1B-FE16-4CC8-8ED3-DBDE6887773B}"/>
              </a:ext>
            </a:extLst>
          </p:cNvPr>
          <p:cNvSpPr>
            <a:spLocks noGrp="1"/>
          </p:cNvSpPr>
          <p:nvPr>
            <p:ph idx="1"/>
          </p:nvPr>
        </p:nvSpPr>
        <p:spPr>
          <a:xfrm>
            <a:off x="1141412" y="2249486"/>
            <a:ext cx="9905999" cy="4206731"/>
          </a:xfrm>
        </p:spPr>
        <p:txBody>
          <a:bodyPr>
            <a:normAutofit fontScale="77500" lnSpcReduction="20000"/>
          </a:bodyPr>
          <a:lstStyle/>
          <a:p>
            <a:pPr algn="just"/>
            <a:r>
              <a:rPr lang="en-US" dirty="0"/>
              <a:t>Through research, various factors have been highlighted as contributing factor to drug and substance abuse. </a:t>
            </a:r>
          </a:p>
          <a:p>
            <a:pPr algn="just"/>
            <a:r>
              <a:rPr lang="en-US" dirty="0"/>
              <a:t>Peer pressure has been regarded as the most significant factor contributing to drug and substance abuse (Olds &amp; Thombs, 2001).</a:t>
            </a:r>
          </a:p>
          <a:p>
            <a:pPr algn="just"/>
            <a:r>
              <a:rPr lang="en-US" dirty="0"/>
              <a:t>Besides the curiosity to try new things, many youths often engage in alcohol, cannabis and tobacco abuse because of the influence from their peer groups. </a:t>
            </a:r>
          </a:p>
          <a:p>
            <a:pPr algn="just"/>
            <a:r>
              <a:rPr lang="en-US" dirty="0"/>
              <a:t>It is essential to note that peer groups may create a supportive environment for young individuals intending to engage in drugs. </a:t>
            </a:r>
          </a:p>
          <a:p>
            <a:pPr algn="just"/>
            <a:r>
              <a:rPr lang="en-US" dirty="0"/>
              <a:t>The influence of peer groups is in accordance with the social learning theory, where young individuals tend to learn new ideas and concepts from role models. </a:t>
            </a:r>
          </a:p>
          <a:p>
            <a:pPr algn="just"/>
            <a:r>
              <a:rPr lang="en-US" dirty="0"/>
              <a:t>Peer groups members may i9nfluence the perception of an individual regarding the idea to engage in drugs. </a:t>
            </a:r>
          </a:p>
        </p:txBody>
      </p:sp>
    </p:spTree>
    <p:extLst>
      <p:ext uri="{BB962C8B-B14F-4D97-AF65-F5344CB8AC3E}">
        <p14:creationId xmlns:p14="http://schemas.microsoft.com/office/powerpoint/2010/main" val="3222292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25C83-B130-4037-A650-B15FA1A3414A}"/>
              </a:ext>
            </a:extLst>
          </p:cNvPr>
          <p:cNvSpPr>
            <a:spLocks noGrp="1"/>
          </p:cNvSpPr>
          <p:nvPr>
            <p:ph type="title"/>
          </p:nvPr>
        </p:nvSpPr>
        <p:spPr/>
        <p:txBody>
          <a:bodyPr/>
          <a:lstStyle/>
          <a:p>
            <a:pPr algn="ctr"/>
            <a:r>
              <a:rPr lang="en-US" b="1" cap="none" dirty="0"/>
              <a:t>Insufficient parenting </a:t>
            </a:r>
          </a:p>
        </p:txBody>
      </p:sp>
      <p:sp>
        <p:nvSpPr>
          <p:cNvPr id="3" name="Content Placeholder 2">
            <a:extLst>
              <a:ext uri="{FF2B5EF4-FFF2-40B4-BE49-F238E27FC236}">
                <a16:creationId xmlns:a16="http://schemas.microsoft.com/office/drawing/2014/main" id="{3289583E-C290-411F-BBCA-AC9F1C4639EA}"/>
              </a:ext>
            </a:extLst>
          </p:cNvPr>
          <p:cNvSpPr>
            <a:spLocks noGrp="1"/>
          </p:cNvSpPr>
          <p:nvPr>
            <p:ph idx="1"/>
          </p:nvPr>
        </p:nvSpPr>
        <p:spPr>
          <a:xfrm>
            <a:off x="1141412" y="2249486"/>
            <a:ext cx="9905999" cy="4192877"/>
          </a:xfrm>
        </p:spPr>
        <p:txBody>
          <a:bodyPr>
            <a:normAutofit/>
          </a:bodyPr>
          <a:lstStyle/>
          <a:p>
            <a:pPr algn="just"/>
            <a:r>
              <a:rPr lang="en-US" dirty="0"/>
              <a:t>Chege </a:t>
            </a:r>
            <a:r>
              <a:rPr lang="en-US" i="1" dirty="0"/>
              <a:t>et al.</a:t>
            </a:r>
            <a:r>
              <a:rPr lang="en-US" dirty="0"/>
              <a:t> (2017) argued that the absence of sufficient parenting for young children might be a leading factor for teens to engage in drug and substance abuse. </a:t>
            </a:r>
          </a:p>
          <a:p>
            <a:pPr algn="just"/>
            <a:r>
              <a:rPr lang="en-US" dirty="0"/>
              <a:t>Deficiencies in parenting, such as maternal rejection and restrictive discipline, are all associated with the increased susceptibility to engage in drug and substance abuse. </a:t>
            </a:r>
          </a:p>
          <a:p>
            <a:pPr algn="just"/>
            <a:r>
              <a:rPr lang="en-US" dirty="0"/>
              <a:t>Ideally, inconsistencies in the way parents discipline their children might also contribute to drug and substance abuse. </a:t>
            </a:r>
          </a:p>
        </p:txBody>
      </p:sp>
    </p:spTree>
    <p:extLst>
      <p:ext uri="{BB962C8B-B14F-4D97-AF65-F5344CB8AC3E}">
        <p14:creationId xmlns:p14="http://schemas.microsoft.com/office/powerpoint/2010/main" val="2592561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CB15E-541A-49CF-A133-4C9605221D85}"/>
              </a:ext>
            </a:extLst>
          </p:cNvPr>
          <p:cNvSpPr>
            <a:spLocks noGrp="1"/>
          </p:cNvSpPr>
          <p:nvPr>
            <p:ph type="title"/>
          </p:nvPr>
        </p:nvSpPr>
        <p:spPr/>
        <p:txBody>
          <a:bodyPr/>
          <a:lstStyle/>
          <a:p>
            <a:pPr algn="ctr"/>
            <a:r>
              <a:rPr lang="en-US" b="1" cap="none" dirty="0"/>
              <a:t>Prevalence of the health risk</a:t>
            </a:r>
          </a:p>
        </p:txBody>
      </p:sp>
      <p:sp>
        <p:nvSpPr>
          <p:cNvPr id="3" name="Content Placeholder 2">
            <a:extLst>
              <a:ext uri="{FF2B5EF4-FFF2-40B4-BE49-F238E27FC236}">
                <a16:creationId xmlns:a16="http://schemas.microsoft.com/office/drawing/2014/main" id="{971DBFAD-B5FA-44B6-9748-1EA33E534E32}"/>
              </a:ext>
            </a:extLst>
          </p:cNvPr>
          <p:cNvSpPr>
            <a:spLocks noGrp="1"/>
          </p:cNvSpPr>
          <p:nvPr>
            <p:ph idx="1"/>
          </p:nvPr>
        </p:nvSpPr>
        <p:spPr>
          <a:xfrm>
            <a:off x="1141412" y="1898073"/>
            <a:ext cx="9905999" cy="4502727"/>
          </a:xfrm>
        </p:spPr>
        <p:txBody>
          <a:bodyPr>
            <a:normAutofit fontScale="85000" lnSpcReduction="20000"/>
          </a:bodyPr>
          <a:lstStyle/>
          <a:p>
            <a:pPr algn="just"/>
            <a:r>
              <a:rPr lang="en-US" dirty="0"/>
              <a:t>Information drawn from the National Survey on Drug Use and Health indicates that close to 19.7 million American adults have used drugs. </a:t>
            </a:r>
          </a:p>
          <a:p>
            <a:pPr algn="just"/>
            <a:r>
              <a:rPr lang="en-US" dirty="0"/>
              <a:t>Close to 61% of American youths have reported the opportunity to use illicit drugs. </a:t>
            </a:r>
          </a:p>
          <a:p>
            <a:pPr algn="just"/>
            <a:r>
              <a:rPr lang="en-US" dirty="0"/>
              <a:t>In the United States, there exists an exposure rate of about 32.2% of the adolescents between the ages of 13-14 years and an 81.4% exposure rate among the adolescents aged between 17 and 18. </a:t>
            </a:r>
          </a:p>
          <a:p>
            <a:pPr algn="just"/>
            <a:r>
              <a:rPr lang="en-US" dirty="0"/>
              <a:t>Statistics indicate that abuse of illicit drugs is more common compared to the abuse of conventional drugs such as alcohol and tobacco. </a:t>
            </a:r>
          </a:p>
          <a:p>
            <a:pPr algn="just"/>
            <a:r>
              <a:rPr lang="en-US" dirty="0"/>
              <a:t>Also, drug and substance use in the United States has been more prevalent among male youth compared to female adolescents. </a:t>
            </a:r>
          </a:p>
          <a:p>
            <a:pPr algn="just"/>
            <a:r>
              <a:rPr lang="en-US" dirty="0"/>
              <a:t>It is essential to note that the use of cannabis has been more prevalent among the youth and its use is slightly higher among male youths. </a:t>
            </a:r>
          </a:p>
        </p:txBody>
      </p:sp>
    </p:spTree>
    <p:extLst>
      <p:ext uri="{BB962C8B-B14F-4D97-AF65-F5344CB8AC3E}">
        <p14:creationId xmlns:p14="http://schemas.microsoft.com/office/powerpoint/2010/main" val="273092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5F140-CD43-4D1F-98F2-1353C7074386}"/>
              </a:ext>
            </a:extLst>
          </p:cNvPr>
          <p:cNvSpPr>
            <a:spLocks noGrp="1"/>
          </p:cNvSpPr>
          <p:nvPr>
            <p:ph type="title"/>
          </p:nvPr>
        </p:nvSpPr>
        <p:spPr/>
        <p:txBody>
          <a:bodyPr/>
          <a:lstStyle/>
          <a:p>
            <a:r>
              <a:rPr lang="en-US" b="1" dirty="0"/>
              <a:t>Cont</a:t>
            </a:r>
            <a:r>
              <a:rPr lang="en-US" dirty="0"/>
              <a:t>..</a:t>
            </a:r>
          </a:p>
        </p:txBody>
      </p:sp>
      <p:sp>
        <p:nvSpPr>
          <p:cNvPr id="3" name="Content Placeholder 2">
            <a:extLst>
              <a:ext uri="{FF2B5EF4-FFF2-40B4-BE49-F238E27FC236}">
                <a16:creationId xmlns:a16="http://schemas.microsoft.com/office/drawing/2014/main" id="{CA46C90B-9256-4E15-8EF0-189D5BE10EF2}"/>
              </a:ext>
            </a:extLst>
          </p:cNvPr>
          <p:cNvSpPr>
            <a:spLocks noGrp="1"/>
          </p:cNvSpPr>
          <p:nvPr>
            <p:ph idx="1"/>
          </p:nvPr>
        </p:nvSpPr>
        <p:spPr/>
        <p:txBody>
          <a:bodyPr/>
          <a:lstStyle/>
          <a:p>
            <a:pPr algn="just"/>
            <a:r>
              <a:rPr lang="en-US" dirty="0"/>
              <a:t>Close to 11 million youths in the United States have reported drinking alcohol over the past few months. </a:t>
            </a:r>
          </a:p>
          <a:p>
            <a:pPr algn="just"/>
            <a:r>
              <a:rPr lang="en-US" dirty="0"/>
              <a:t>Drug and substance use among the American youth has been common among the African-American and Hispanic youths. </a:t>
            </a:r>
          </a:p>
        </p:txBody>
      </p:sp>
    </p:spTree>
    <p:extLst>
      <p:ext uri="{BB962C8B-B14F-4D97-AF65-F5344CB8AC3E}">
        <p14:creationId xmlns:p14="http://schemas.microsoft.com/office/powerpoint/2010/main" val="2850851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18D45-5B37-4312-8CDC-638FA585BA8B}"/>
              </a:ext>
            </a:extLst>
          </p:cNvPr>
          <p:cNvSpPr>
            <a:spLocks noGrp="1"/>
          </p:cNvSpPr>
          <p:nvPr>
            <p:ph type="title"/>
          </p:nvPr>
        </p:nvSpPr>
        <p:spPr>
          <a:xfrm>
            <a:off x="1141413" y="618518"/>
            <a:ext cx="9905998" cy="850064"/>
          </a:xfrm>
        </p:spPr>
        <p:txBody>
          <a:bodyPr/>
          <a:lstStyle/>
          <a:p>
            <a:pPr algn="ctr"/>
            <a:r>
              <a:rPr lang="en-US" b="1" cap="none" dirty="0"/>
              <a:t>Explain your role as a healthcare expert</a:t>
            </a:r>
          </a:p>
        </p:txBody>
      </p:sp>
      <p:sp>
        <p:nvSpPr>
          <p:cNvPr id="3" name="Content Placeholder 2">
            <a:extLst>
              <a:ext uri="{FF2B5EF4-FFF2-40B4-BE49-F238E27FC236}">
                <a16:creationId xmlns:a16="http://schemas.microsoft.com/office/drawing/2014/main" id="{CD21120C-6F52-4629-8F08-E000CFA88627}"/>
              </a:ext>
            </a:extLst>
          </p:cNvPr>
          <p:cNvSpPr>
            <a:spLocks noGrp="1"/>
          </p:cNvSpPr>
          <p:nvPr>
            <p:ph idx="1"/>
          </p:nvPr>
        </p:nvSpPr>
        <p:spPr>
          <a:xfrm>
            <a:off x="1141412" y="1620982"/>
            <a:ext cx="9905999" cy="4618499"/>
          </a:xfrm>
        </p:spPr>
        <p:txBody>
          <a:bodyPr>
            <a:normAutofit/>
          </a:bodyPr>
          <a:lstStyle/>
          <a:p>
            <a:pPr algn="just"/>
            <a:r>
              <a:rPr lang="en-US" dirty="0"/>
              <a:t>As a healthcare expert, there should be intensive measures and strategies to help prevent smoking and the use of alcohol. </a:t>
            </a:r>
          </a:p>
          <a:p>
            <a:pPr algn="just"/>
            <a:r>
              <a:rPr lang="en-US" dirty="0"/>
              <a:t>Healthcare professionals do not only have the role of addressing the impacts of drug abuse but also help in lowering the prevalence rate of drug and substance abuse among the youth. </a:t>
            </a:r>
          </a:p>
          <a:p>
            <a:pPr algn="just"/>
            <a:r>
              <a:rPr lang="en-US" dirty="0"/>
              <a:t>Health professionals are considered key players in the fight against drug and substance abuse. </a:t>
            </a:r>
          </a:p>
          <a:p>
            <a:pPr algn="just"/>
            <a:r>
              <a:rPr lang="en-US" dirty="0"/>
              <a:t>For instance, as a healthcare professional, I can start by engaging in the creation of supportive and strong familial relationships. </a:t>
            </a:r>
          </a:p>
          <a:p>
            <a:pPr algn="just"/>
            <a:endParaRPr lang="en-US" dirty="0"/>
          </a:p>
        </p:txBody>
      </p:sp>
    </p:spTree>
    <p:extLst>
      <p:ext uri="{BB962C8B-B14F-4D97-AF65-F5344CB8AC3E}">
        <p14:creationId xmlns:p14="http://schemas.microsoft.com/office/powerpoint/2010/main" val="2438815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E13AE-95E6-4B0E-A4ED-6417C9EDD271}"/>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F86C9618-9E4C-4C03-A33E-0689273AC8A7}"/>
              </a:ext>
            </a:extLst>
          </p:cNvPr>
          <p:cNvSpPr>
            <a:spLocks noGrp="1"/>
          </p:cNvSpPr>
          <p:nvPr>
            <p:ph idx="1"/>
          </p:nvPr>
        </p:nvSpPr>
        <p:spPr/>
        <p:txBody>
          <a:bodyPr>
            <a:normAutofit fontScale="92500"/>
          </a:bodyPr>
          <a:lstStyle/>
          <a:p>
            <a:pPr algn="just"/>
            <a:r>
              <a:rPr lang="en-US" dirty="0"/>
              <a:t>Arguably, such measures can significantly lower the susceptibility to engage in drug and substance abuse. </a:t>
            </a:r>
          </a:p>
          <a:p>
            <a:pPr algn="just"/>
            <a:r>
              <a:rPr lang="en-US" dirty="0"/>
              <a:t>Healthcare professionals also have the sole mandate to express key concerns about associated health problems because this might increase the awareness regarding the risks associated with drug and substance abuse. </a:t>
            </a:r>
          </a:p>
          <a:p>
            <a:pPr algn="just"/>
            <a:r>
              <a:rPr lang="en-US" dirty="0"/>
              <a:t>To address the issue of drug and substance abuse, healthcare professionals can offer the youths an opportunity to give their suggestions for healthy behaviour. </a:t>
            </a:r>
          </a:p>
          <a:p>
            <a:pPr algn="just"/>
            <a:endParaRPr lang="en-US" dirty="0"/>
          </a:p>
        </p:txBody>
      </p:sp>
    </p:spTree>
    <p:extLst>
      <p:ext uri="{BB962C8B-B14F-4D97-AF65-F5344CB8AC3E}">
        <p14:creationId xmlns:p14="http://schemas.microsoft.com/office/powerpoint/2010/main" val="38931720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79</TotalTime>
  <Words>1737</Words>
  <Application>Microsoft Office PowerPoint</Application>
  <PresentationFormat>Widescreen</PresentationFormat>
  <Paragraphs>85</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Felix Titling</vt:lpstr>
      <vt:lpstr>Tw Cen MT</vt:lpstr>
      <vt:lpstr>Circuit</vt:lpstr>
      <vt:lpstr>Drug and substance abuse   author  institutional affiliation  instructor  course code date of submission  </vt:lpstr>
      <vt:lpstr>Overview of the health risk</vt:lpstr>
      <vt:lpstr>Cont..</vt:lpstr>
      <vt:lpstr>Factors contributing to drug abuse </vt:lpstr>
      <vt:lpstr>Insufficient parenting </vt:lpstr>
      <vt:lpstr>Prevalence of the health risk</vt:lpstr>
      <vt:lpstr>Cont..</vt:lpstr>
      <vt:lpstr>Explain your role as a healthcare expert</vt:lpstr>
      <vt:lpstr>Cont..</vt:lpstr>
      <vt:lpstr>Identifying and addressing the issue of drug and substance abuse </vt:lpstr>
      <vt:lpstr>Cont..</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steveyoung640@gmail.com</cp:lastModifiedBy>
  <cp:revision>25</cp:revision>
  <dcterms:created xsi:type="dcterms:W3CDTF">2021-04-24T01:18:28Z</dcterms:created>
  <dcterms:modified xsi:type="dcterms:W3CDTF">2021-04-24T08:06:03Z</dcterms:modified>
</cp:coreProperties>
</file>